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4035"/>
    <a:srgbClr val="6B5849"/>
    <a:srgbClr val="AA9482"/>
    <a:srgbClr val="CCB1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0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12.png>
</file>

<file path=ppt/media/image2.png>
</file>

<file path=ppt/media/image3.gif>
</file>

<file path=ppt/media/image4.gif>
</file>

<file path=ppt/media/image5.png>
</file>

<file path=ppt/media/image6.gif>
</file>

<file path=ppt/media/image7.gif>
</file>

<file path=ppt/media/image8.png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2564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677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482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677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0220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336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510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51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050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974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675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67917-8E58-4F6B-A752-92CA6C647094}" type="datetimeFigureOut">
              <a:rPr lang="zh-CN" altLang="en-US" smtClean="0"/>
              <a:t>2021/7/30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78405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E0BD108-1BD4-42F3-A22D-03E6F4437AA0}"/>
              </a:ext>
            </a:extLst>
          </p:cNvPr>
          <p:cNvSpPr txBox="1"/>
          <p:nvPr/>
        </p:nvSpPr>
        <p:spPr>
          <a:xfrm>
            <a:off x="3071050" y="627213"/>
            <a:ext cx="587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主界面</a:t>
            </a:r>
            <a:endParaRPr lang="en-US" altLang="zh-CN" sz="2800" b="1" dirty="0">
              <a:solidFill>
                <a:schemeClr val="accent2">
                  <a:lumMod val="40000"/>
                  <a:lumOff val="6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FF47ACF-FBDE-4F63-A6C0-DE1CEB3C963B}"/>
              </a:ext>
            </a:extLst>
          </p:cNvPr>
          <p:cNvSpPr txBox="1"/>
          <p:nvPr/>
        </p:nvSpPr>
        <p:spPr>
          <a:xfrm>
            <a:off x="9198733" y="3429000"/>
            <a:ext cx="258417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基础贴图：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想要</a:t>
            </a:r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shader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显示的贴图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AA5276-930C-44CE-B037-5339F18F097A}"/>
              </a:ext>
            </a:extLst>
          </p:cNvPr>
          <p:cNvSpPr txBox="1"/>
          <p:nvPr/>
        </p:nvSpPr>
        <p:spPr>
          <a:xfrm>
            <a:off x="9198733" y="4773129"/>
            <a:ext cx="28094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噪点贴图：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在</a:t>
            </a:r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UV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滚动，扭曲和溶解时需要使用到的噪点贴图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05789F7-1DD3-40EB-85EA-6A6BE2221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921" y="1281150"/>
            <a:ext cx="4926157" cy="526542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A5720A6-F476-4A29-B1F0-0694A0E36E91}"/>
              </a:ext>
            </a:extLst>
          </p:cNvPr>
          <p:cNvSpPr txBox="1"/>
          <p:nvPr/>
        </p:nvSpPr>
        <p:spPr>
          <a:xfrm>
            <a:off x="9198733" y="1710495"/>
            <a:ext cx="258417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Cull</a:t>
            </a:r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模式：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需要渲染的面：</a:t>
            </a:r>
            <a:endParaRPr lang="en-US" altLang="zh-CN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-Off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双面</a:t>
            </a:r>
            <a:endParaRPr lang="en-US" altLang="zh-CN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-Front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正面</a:t>
            </a:r>
            <a:endParaRPr lang="en-US" altLang="zh-CN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-Back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反面</a:t>
            </a:r>
            <a:endParaRPr lang="en-US" altLang="zh-CN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BE660A4-B0DD-472C-8586-E735623D953A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8482980" y="2309896"/>
            <a:ext cx="715753" cy="777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117DAC16-F620-42F2-AC69-45CF2C1500BE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8406882" y="3736777"/>
            <a:ext cx="791851" cy="23006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4C7FC22A-4A21-4D03-A0CE-7EF48A67CE9F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8559078" y="5204016"/>
            <a:ext cx="639655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5605E1C-412B-49D5-BDED-87FEAE7A2F9C}"/>
              </a:ext>
            </a:extLst>
          </p:cNvPr>
          <p:cNvSpPr txBox="1"/>
          <p:nvPr/>
        </p:nvSpPr>
        <p:spPr>
          <a:xfrm>
            <a:off x="225287" y="2466011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Render Queue(</a:t>
            </a:r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渲染队列</a:t>
            </a:r>
            <a:r>
              <a:rPr lang="en-US" altLang="zh-CN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)</a:t>
            </a:r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/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半透明</a:t>
            </a:r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shader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的渲染队列调整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C5F812D-5779-4DE5-8411-A8FFB591BE17}"/>
              </a:ext>
            </a:extLst>
          </p:cNvPr>
          <p:cNvSpPr txBox="1"/>
          <p:nvPr/>
        </p:nvSpPr>
        <p:spPr>
          <a:xfrm>
            <a:off x="193778" y="4044553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主颜色：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/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贴图乘上的主要颜色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2913408C-0683-46F3-8E03-4012F3387B8C}"/>
              </a:ext>
            </a:extLst>
          </p:cNvPr>
          <p:cNvCxnSpPr>
            <a:stCxn id="23" idx="3"/>
          </p:cNvCxnSpPr>
          <p:nvPr/>
        </p:nvCxnSpPr>
        <p:spPr>
          <a:xfrm flipV="1">
            <a:off x="3024775" y="2687216"/>
            <a:ext cx="819437" cy="865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1DE9EC51-8EF7-4015-B72D-73822A19067B}"/>
              </a:ext>
            </a:extLst>
          </p:cNvPr>
          <p:cNvCxnSpPr>
            <a:stCxn id="24" idx="3"/>
          </p:cNvCxnSpPr>
          <p:nvPr/>
        </p:nvCxnSpPr>
        <p:spPr>
          <a:xfrm>
            <a:off x="2993266" y="4352330"/>
            <a:ext cx="813624" cy="2196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E3A88CBF-4C0D-4922-9CCD-1F6FF6BF0979}"/>
              </a:ext>
            </a:extLst>
          </p:cNvPr>
          <p:cNvSpPr txBox="1"/>
          <p:nvPr/>
        </p:nvSpPr>
        <p:spPr>
          <a:xfrm>
            <a:off x="225287" y="5643973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操作界面：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/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3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个操作的见面缩览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CF6514DA-B2D9-4FBB-8CE8-931DE1EFC73F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3024775" y="5951750"/>
            <a:ext cx="375303" cy="2183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左大括号 34">
            <a:extLst>
              <a:ext uri="{FF2B5EF4-FFF2-40B4-BE49-F238E27FC236}">
                <a16:creationId xmlns:a16="http://schemas.microsoft.com/office/drawing/2014/main" id="{B9243CF0-2C57-456D-84FF-F638E2CEBB6B}"/>
              </a:ext>
            </a:extLst>
          </p:cNvPr>
          <p:cNvSpPr/>
          <p:nvPr/>
        </p:nvSpPr>
        <p:spPr>
          <a:xfrm>
            <a:off x="3518451" y="5746418"/>
            <a:ext cx="145979" cy="789586"/>
          </a:xfrm>
          <a:prstGeom prst="leftBrac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0753ABAB-6DF6-4E87-B02E-27A58149E9B1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B900081-D9B1-4543-8C4D-99775BBCC6AE}"/>
                </a:ext>
              </a:extLst>
            </p:cNvPr>
            <p:cNvSpPr txBox="1"/>
            <p:nvPr/>
          </p:nvSpPr>
          <p:spPr>
            <a:xfrm>
              <a:off x="225287" y="79513"/>
              <a:ext cx="5870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Explosion Shader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使用文档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A58CEC50-05DB-44EF-BE99-1D66CBE74121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6118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D9D7E0B-B99D-4DC5-B174-B56C05B53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279" y="1450788"/>
            <a:ext cx="5438253" cy="220226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C1ABEEB6-DCAD-4A6B-B41C-CAC0052EC691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244F3B1-CA89-44C3-8F32-8A525202C9D7}"/>
                </a:ext>
              </a:extLst>
            </p:cNvPr>
            <p:cNvSpPr txBox="1"/>
            <p:nvPr/>
          </p:nvSpPr>
          <p:spPr>
            <a:xfrm>
              <a:off x="225287" y="79513"/>
              <a:ext cx="5870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Explosion Shader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使用文档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8F5BC264-B003-4676-931E-1C9A3F59A623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305AC05B-C109-4EA5-98D3-ACE5D4811AF8}"/>
              </a:ext>
            </a:extLst>
          </p:cNvPr>
          <p:cNvSpPr txBox="1"/>
          <p:nvPr/>
        </p:nvSpPr>
        <p:spPr>
          <a:xfrm>
            <a:off x="3071050" y="627213"/>
            <a:ext cx="587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UV</a:t>
            </a:r>
            <a:r>
              <a:rPr lang="zh-CN" altLang="en-US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滚动界面</a:t>
            </a:r>
            <a:endParaRPr lang="en-US" altLang="zh-CN" sz="2800" b="1" dirty="0">
              <a:solidFill>
                <a:schemeClr val="accent2">
                  <a:lumMod val="40000"/>
                  <a:lumOff val="6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C0D6104-1852-4484-9274-68ECFCA4D45F}"/>
              </a:ext>
            </a:extLst>
          </p:cNvPr>
          <p:cNvSpPr txBox="1"/>
          <p:nvPr/>
        </p:nvSpPr>
        <p:spPr>
          <a:xfrm>
            <a:off x="9268335" y="2244145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UV</a:t>
            </a:r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滚动</a:t>
            </a:r>
            <a:r>
              <a:rPr lang="en-US" altLang="zh-CN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Toggle</a:t>
            </a:r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是否启用</a:t>
            </a:r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UV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滚动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9FB83BCA-FA29-4F32-8C7C-1FA4FAC2E20A}"/>
              </a:ext>
            </a:extLst>
          </p:cNvPr>
          <p:cNvCxnSpPr>
            <a:stCxn id="9" idx="1"/>
          </p:cNvCxnSpPr>
          <p:nvPr/>
        </p:nvCxnSpPr>
        <p:spPr>
          <a:xfrm flipH="1">
            <a:off x="7987004" y="2551922"/>
            <a:ext cx="1281331" cy="4618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894294B8-3EC3-4F8C-B637-9C1083E0DC80}"/>
              </a:ext>
            </a:extLst>
          </p:cNvPr>
          <p:cNvSpPr txBox="1"/>
          <p:nvPr/>
        </p:nvSpPr>
        <p:spPr>
          <a:xfrm>
            <a:off x="-269235" y="2920346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滚动速度：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/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UV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滚动的速度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A045A026-1A3E-4278-914D-3017FB17DDAD}"/>
              </a:ext>
            </a:extLst>
          </p:cNvPr>
          <p:cNvCxnSpPr>
            <a:stCxn id="12" idx="3"/>
          </p:cNvCxnSpPr>
          <p:nvPr/>
        </p:nvCxnSpPr>
        <p:spPr>
          <a:xfrm>
            <a:off x="2530253" y="3228123"/>
            <a:ext cx="1127347" cy="1215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2B5CF0B5-E15E-4C23-8E60-CF732A841B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853" y="4086267"/>
            <a:ext cx="1828800" cy="18288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69ABE9B1-257D-4DED-9470-24C0172D17F1}"/>
              </a:ext>
            </a:extLst>
          </p:cNvPr>
          <p:cNvSpPr txBox="1"/>
          <p:nvPr/>
        </p:nvSpPr>
        <p:spPr>
          <a:xfrm>
            <a:off x="1650741" y="6010865"/>
            <a:ext cx="1759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UV</a:t>
            </a:r>
            <a:r>
              <a:rPr lang="zh-CN" alt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滚动效果</a:t>
            </a:r>
            <a:endParaRPr lang="zh-CN" altLang="en-US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图片 18" descr="屏幕上有字&#10;&#10;描述已自动生成">
            <a:extLst>
              <a:ext uri="{FF2B5EF4-FFF2-40B4-BE49-F238E27FC236}">
                <a16:creationId xmlns:a16="http://schemas.microsoft.com/office/drawing/2014/main" id="{517DA280-9747-4546-88F5-9F17A97D97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439" y="4047034"/>
            <a:ext cx="5105400" cy="177165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153B376A-C41E-4C48-B8AC-9CA69AFEAE12}"/>
              </a:ext>
            </a:extLst>
          </p:cNvPr>
          <p:cNvSpPr txBox="1"/>
          <p:nvPr/>
        </p:nvSpPr>
        <p:spPr>
          <a:xfrm>
            <a:off x="7026627" y="5872857"/>
            <a:ext cx="1759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调整滚动速度</a:t>
            </a:r>
            <a:endParaRPr lang="zh-CN" altLang="en-US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879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A110F0C-6168-450B-918C-57FCE34DA6E9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1931BC0-6D7F-44E7-A72A-E1E61A3110B3}"/>
                </a:ext>
              </a:extLst>
            </p:cNvPr>
            <p:cNvSpPr txBox="1"/>
            <p:nvPr/>
          </p:nvSpPr>
          <p:spPr>
            <a:xfrm>
              <a:off x="225287" y="79513"/>
              <a:ext cx="5870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Explosion Shader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使用文档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6D330707-3C3D-40EF-957D-7D1DAF5A18DA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8619D89D-02B0-4D62-85B6-E6090BAA0DA4}"/>
              </a:ext>
            </a:extLst>
          </p:cNvPr>
          <p:cNvSpPr txBox="1"/>
          <p:nvPr/>
        </p:nvSpPr>
        <p:spPr>
          <a:xfrm>
            <a:off x="3071050" y="627213"/>
            <a:ext cx="587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UV</a:t>
            </a:r>
            <a:r>
              <a:rPr lang="zh-CN" altLang="en-US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扭曲界面</a:t>
            </a:r>
            <a:endParaRPr lang="en-US" altLang="zh-CN" sz="2800" b="1" dirty="0">
              <a:solidFill>
                <a:schemeClr val="accent2">
                  <a:lumMod val="40000"/>
                  <a:lumOff val="60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9BA8099-AA3E-4C79-B5DB-373EE2490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277" y="1264458"/>
            <a:ext cx="4687446" cy="22985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6305577-D17E-4BA6-8435-80C4EAD180F2}"/>
              </a:ext>
            </a:extLst>
          </p:cNvPr>
          <p:cNvSpPr txBox="1"/>
          <p:nvPr/>
        </p:nvSpPr>
        <p:spPr>
          <a:xfrm>
            <a:off x="9137706" y="1496790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UV</a:t>
            </a:r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扭曲</a:t>
            </a:r>
            <a:r>
              <a:rPr lang="en-US" altLang="zh-CN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Toggle</a:t>
            </a:r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是否启用</a:t>
            </a:r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UV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扭曲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8AA481E3-2AF3-4868-ABE5-8C0754985EC1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800392" y="1804567"/>
            <a:ext cx="1337314" cy="9666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9C59B605-C146-47D5-98BF-7F909892AE67}"/>
              </a:ext>
            </a:extLst>
          </p:cNvPr>
          <p:cNvSpPr txBox="1"/>
          <p:nvPr/>
        </p:nvSpPr>
        <p:spPr>
          <a:xfrm>
            <a:off x="-241243" y="2704836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扰动强度：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/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UV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扰动的强度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CEB3BC08-0EA9-4F7F-AA3A-1F0F5EEB8555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558245" y="3012613"/>
            <a:ext cx="1500571" cy="944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F7278587-F090-4F13-B55D-E05753C9A9B4}"/>
              </a:ext>
            </a:extLst>
          </p:cNvPr>
          <p:cNvSpPr txBox="1"/>
          <p:nvPr/>
        </p:nvSpPr>
        <p:spPr>
          <a:xfrm>
            <a:off x="9290106" y="2942717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扰动速度：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zh-CN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UV</a:t>
            </a:r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扰动的快慢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22597BBE-02CB-4877-B94D-E0EDD179F5BC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8248262" y="3250494"/>
            <a:ext cx="1041844" cy="698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9" name="图片 18">
            <a:extLst>
              <a:ext uri="{FF2B5EF4-FFF2-40B4-BE49-F238E27FC236}">
                <a16:creationId xmlns:a16="http://schemas.microsoft.com/office/drawing/2014/main" id="{741530FC-5EFC-441C-ADA2-FD98D23B66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730" y="3963024"/>
            <a:ext cx="1828800" cy="182880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76C0DEFC-D93D-428B-8813-97C2E403D932}"/>
              </a:ext>
            </a:extLst>
          </p:cNvPr>
          <p:cNvSpPr txBox="1"/>
          <p:nvPr/>
        </p:nvSpPr>
        <p:spPr>
          <a:xfrm>
            <a:off x="1514618" y="5791824"/>
            <a:ext cx="1759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UV</a:t>
            </a:r>
            <a:r>
              <a:rPr lang="zh-CN" alt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扭曲效果</a:t>
            </a:r>
            <a:endParaRPr lang="zh-CN" altLang="en-US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图片 21" descr="屏幕上有字&#10;&#10;描述已自动生成">
            <a:extLst>
              <a:ext uri="{FF2B5EF4-FFF2-40B4-BE49-F238E27FC236}">
                <a16:creationId xmlns:a16="http://schemas.microsoft.com/office/drawing/2014/main" id="{FBA54E33-B899-4FEF-882A-818111C934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250" y="3991599"/>
            <a:ext cx="5029200" cy="1771650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81E803C3-EEAB-49A1-AAE6-7EA4A591C0EB}"/>
              </a:ext>
            </a:extLst>
          </p:cNvPr>
          <p:cNvSpPr txBox="1"/>
          <p:nvPr/>
        </p:nvSpPr>
        <p:spPr>
          <a:xfrm>
            <a:off x="7184873" y="5822531"/>
            <a:ext cx="25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UV</a:t>
            </a:r>
            <a:r>
              <a:rPr lang="zh-CN" alt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扭曲数值调整</a:t>
            </a:r>
            <a:endParaRPr lang="zh-CN" altLang="en-US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7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A110F0C-6168-450B-918C-57FCE34DA6E9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1931BC0-6D7F-44E7-A72A-E1E61A3110B3}"/>
                </a:ext>
              </a:extLst>
            </p:cNvPr>
            <p:cNvSpPr txBox="1"/>
            <p:nvPr/>
          </p:nvSpPr>
          <p:spPr>
            <a:xfrm>
              <a:off x="225287" y="79513"/>
              <a:ext cx="5870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Explosion Shader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使用文档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6D330707-3C3D-40EF-957D-7D1DAF5A18DA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C087F083-018A-42B0-9A42-2A8A7945F486}"/>
              </a:ext>
            </a:extLst>
          </p:cNvPr>
          <p:cNvSpPr txBox="1"/>
          <p:nvPr/>
        </p:nvSpPr>
        <p:spPr>
          <a:xfrm>
            <a:off x="3160643" y="755780"/>
            <a:ext cx="587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溶解界面</a:t>
            </a:r>
            <a:endParaRPr lang="en-US" altLang="zh-CN" sz="2800" b="1" dirty="0">
              <a:solidFill>
                <a:schemeClr val="accent2">
                  <a:lumMod val="40000"/>
                  <a:lumOff val="60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707349C-CD07-4AF7-823F-7356B52F00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" r="509"/>
          <a:stretch/>
        </p:blipFill>
        <p:spPr>
          <a:xfrm>
            <a:off x="3895055" y="1615680"/>
            <a:ext cx="4418521" cy="448654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D831480-EB4D-462F-AB01-C3A7D45DA34F}"/>
              </a:ext>
            </a:extLst>
          </p:cNvPr>
          <p:cNvSpPr txBox="1"/>
          <p:nvPr/>
        </p:nvSpPr>
        <p:spPr>
          <a:xfrm>
            <a:off x="9025738" y="1476311"/>
            <a:ext cx="279948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双向溶解</a:t>
            </a:r>
            <a:r>
              <a:rPr lang="en-US" altLang="zh-CN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Toggle</a:t>
            </a:r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是否启用双向溶解（只有边缘是不透明的，其他地方均为透明，仅在开启遮罩的时候可以正常使用）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6F7C677A-BE96-4567-BB0B-E1A012E7B6F8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7688424" y="2153420"/>
            <a:ext cx="1337314" cy="138612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738DD01C-D8FB-4B4F-8257-E1B4DAEF931C}"/>
              </a:ext>
            </a:extLst>
          </p:cNvPr>
          <p:cNvSpPr txBox="1"/>
          <p:nvPr/>
        </p:nvSpPr>
        <p:spPr>
          <a:xfrm>
            <a:off x="9134450" y="3170211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溶解量：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控制溶解的程度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667AF87F-1C06-4A4D-8151-A8659BB99B84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8238931" y="3477988"/>
            <a:ext cx="895519" cy="5845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A259255F-97EA-4750-9CE8-89C05997D255}"/>
              </a:ext>
            </a:extLst>
          </p:cNvPr>
          <p:cNvSpPr txBox="1"/>
          <p:nvPr/>
        </p:nvSpPr>
        <p:spPr>
          <a:xfrm>
            <a:off x="9137706" y="4136837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外边缘平滑度：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边缘与透明部分的平滑度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DA09F2C3-161C-43E8-BF7F-ECCF801872C0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8238931" y="4444614"/>
            <a:ext cx="898775" cy="807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FBA2CDDA-F318-4330-AB38-59714991FA16}"/>
              </a:ext>
            </a:extLst>
          </p:cNvPr>
          <p:cNvSpPr txBox="1"/>
          <p:nvPr/>
        </p:nvSpPr>
        <p:spPr>
          <a:xfrm>
            <a:off x="9193186" y="4925666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溶解方向遮罩</a:t>
            </a:r>
            <a:r>
              <a:rPr lang="en-US" altLang="zh-CN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Toggle</a:t>
            </a:r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是否启用溶解方向的遮罩图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A563CBF5-3BB6-4E52-AAFB-573F5681D713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7688424" y="5047861"/>
            <a:ext cx="1504762" cy="1855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EE1701C3-FFA4-46AA-B40B-271461FDD870}"/>
              </a:ext>
            </a:extLst>
          </p:cNvPr>
          <p:cNvSpPr txBox="1"/>
          <p:nvPr/>
        </p:nvSpPr>
        <p:spPr>
          <a:xfrm>
            <a:off x="-269524" y="2045226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溶解</a:t>
            </a:r>
            <a:r>
              <a:rPr lang="en-US" altLang="zh-CN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Toggle</a:t>
            </a:r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/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是否开启溶解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CDE2F01-33E3-4D7D-94CE-BA444063F136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2529964" y="2353003"/>
            <a:ext cx="1528852" cy="9755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BB35B9B8-AAFF-4FC1-A922-18C517E9DF18}"/>
              </a:ext>
            </a:extLst>
          </p:cNvPr>
          <p:cNvSpPr txBox="1"/>
          <p:nvPr/>
        </p:nvSpPr>
        <p:spPr>
          <a:xfrm>
            <a:off x="111967" y="2967844"/>
            <a:ext cx="236439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边缘颜色：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/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溶解的边缘颜色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0A9D7F3D-B7EA-42BB-BB53-653A0528FAA4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2476365" y="3275621"/>
            <a:ext cx="1517137" cy="5101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87789B16-5A78-4EA5-9F5D-F08E40C67EE6}"/>
              </a:ext>
            </a:extLst>
          </p:cNvPr>
          <p:cNvSpPr txBox="1"/>
          <p:nvPr/>
        </p:nvSpPr>
        <p:spPr>
          <a:xfrm>
            <a:off x="-192933" y="3899289"/>
            <a:ext cx="279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边缘粗细：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/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溶解的边缘粗细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3A3FAA4E-0D81-4190-89F9-19B5E2A44A44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2606555" y="4207066"/>
            <a:ext cx="1386947" cy="850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74E25EF9-D5AE-4F56-A321-C3E572297D60}"/>
              </a:ext>
            </a:extLst>
          </p:cNvPr>
          <p:cNvSpPr txBox="1"/>
          <p:nvPr/>
        </p:nvSpPr>
        <p:spPr>
          <a:xfrm>
            <a:off x="151003" y="4728156"/>
            <a:ext cx="217616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内边缘平滑度：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/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边缘与不透明部分的平滑度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4AE78598-07D3-457B-899F-4C6C686B1A7F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2327167" y="4755234"/>
            <a:ext cx="1731649" cy="40380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0ABDD650-3CA5-4BD5-AE1C-AC2B7D873DE4}"/>
              </a:ext>
            </a:extLst>
          </p:cNvPr>
          <p:cNvSpPr txBox="1"/>
          <p:nvPr/>
        </p:nvSpPr>
        <p:spPr>
          <a:xfrm>
            <a:off x="225287" y="5897706"/>
            <a:ext cx="279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溶解方向遮罩：</a:t>
            </a:r>
            <a:endParaRPr lang="en-US" altLang="zh-CN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/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控制溶解方向的遮罩</a:t>
            </a:r>
            <a:endParaRPr lang="en-US" altLang="zh-CN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r"/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（从黑到白）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4B7B8E75-C73D-4615-A2FC-3EF1C4DED5AB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3024775" y="5242321"/>
            <a:ext cx="968727" cy="10862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1452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A110F0C-6168-450B-918C-57FCE34DA6E9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1931BC0-6D7F-44E7-A72A-E1E61A3110B3}"/>
                </a:ext>
              </a:extLst>
            </p:cNvPr>
            <p:cNvSpPr txBox="1"/>
            <p:nvPr/>
          </p:nvSpPr>
          <p:spPr>
            <a:xfrm>
              <a:off x="225287" y="79513"/>
              <a:ext cx="5870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Explosion Shader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使用文档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6D330707-3C3D-40EF-957D-7D1DAF5A18DA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86C028D0-D856-4EC4-B285-AE4F19697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976" y="844420"/>
            <a:ext cx="5029200" cy="18288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B7F5F74-A889-48C1-BC7B-A735B3C5235D}"/>
              </a:ext>
            </a:extLst>
          </p:cNvPr>
          <p:cNvSpPr txBox="1"/>
          <p:nvPr/>
        </p:nvSpPr>
        <p:spPr>
          <a:xfrm>
            <a:off x="464976" y="2687216"/>
            <a:ext cx="5072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基础溶解数值调整</a:t>
            </a:r>
            <a:endParaRPr lang="en-US" altLang="zh-CN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zh-CN" altLang="en-US" sz="11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（依次为溶解量，边缘颜色，边缘粗细，外边缘平滑度，内边缘平滑度）</a:t>
            </a:r>
          </a:p>
        </p:txBody>
      </p:sp>
      <p:pic>
        <p:nvPicPr>
          <p:cNvPr id="10" name="图片 9" descr="电脑萤幕画面&#10;&#10;描述已自动生成">
            <a:extLst>
              <a:ext uri="{FF2B5EF4-FFF2-40B4-BE49-F238E27FC236}">
                <a16:creationId xmlns:a16="http://schemas.microsoft.com/office/drawing/2014/main" id="{5FA55B55-FAF0-49EF-8090-3D76D4AE0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914" y="1584066"/>
            <a:ext cx="5029200" cy="249555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EFF8C878-9F77-4695-9564-91501551D6CE}"/>
              </a:ext>
            </a:extLst>
          </p:cNvPr>
          <p:cNvSpPr txBox="1"/>
          <p:nvPr/>
        </p:nvSpPr>
        <p:spPr>
          <a:xfrm>
            <a:off x="6389914" y="4079616"/>
            <a:ext cx="5072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溶解方向遮罩图</a:t>
            </a:r>
            <a:endParaRPr lang="en-US" altLang="zh-CN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zh-CN" altLang="en-US" sz="11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（由黑向白溶解）</a:t>
            </a:r>
          </a:p>
        </p:txBody>
      </p:sp>
      <p:pic>
        <p:nvPicPr>
          <p:cNvPr id="13" name="图片 12" descr="图形用户界面&#10;&#10;描述已自动生成">
            <a:extLst>
              <a:ext uri="{FF2B5EF4-FFF2-40B4-BE49-F238E27FC236}">
                <a16:creationId xmlns:a16="http://schemas.microsoft.com/office/drawing/2014/main" id="{6EBE37ED-F18E-4837-8017-B4DED0D2A0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70" y="3687410"/>
            <a:ext cx="5029200" cy="249555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77551670-0BFA-4825-94D1-CB85CF3DE0E8}"/>
              </a:ext>
            </a:extLst>
          </p:cNvPr>
          <p:cNvSpPr txBox="1"/>
          <p:nvPr/>
        </p:nvSpPr>
        <p:spPr>
          <a:xfrm>
            <a:off x="328127" y="6182960"/>
            <a:ext cx="5072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双向溶解</a:t>
            </a:r>
            <a:endParaRPr lang="en-US" altLang="zh-CN" sz="16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zh-CN" altLang="en-US" sz="11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（两边均为透明，仅在开启遮罩的时候可以正常使用）</a:t>
            </a:r>
          </a:p>
        </p:txBody>
      </p:sp>
    </p:spTree>
    <p:extLst>
      <p:ext uri="{BB962C8B-B14F-4D97-AF65-F5344CB8AC3E}">
        <p14:creationId xmlns:p14="http://schemas.microsoft.com/office/powerpoint/2010/main" val="3646179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A110F0C-6168-450B-918C-57FCE34DA6E9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1931BC0-6D7F-44E7-A72A-E1E61A3110B3}"/>
                </a:ext>
              </a:extLst>
            </p:cNvPr>
            <p:cNvSpPr txBox="1"/>
            <p:nvPr/>
          </p:nvSpPr>
          <p:spPr>
            <a:xfrm>
              <a:off x="225287" y="79513"/>
              <a:ext cx="5870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Explosion Shader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使用文档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6D330707-3C3D-40EF-957D-7D1DAF5A18DA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28339A9B-6519-4A3F-A812-754CCDC15524}"/>
              </a:ext>
            </a:extLst>
          </p:cNvPr>
          <p:cNvSpPr txBox="1"/>
          <p:nvPr/>
        </p:nvSpPr>
        <p:spPr>
          <a:xfrm>
            <a:off x="3061719" y="684226"/>
            <a:ext cx="587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最终</a:t>
            </a:r>
            <a:r>
              <a:rPr lang="en-US" altLang="zh-CN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Heart Explosion</a:t>
            </a:r>
            <a:r>
              <a:rPr lang="zh-CN" altLang="en-US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爆炸特效效果</a:t>
            </a:r>
            <a:endParaRPr lang="en-US" altLang="zh-CN" sz="2800" b="1" dirty="0">
              <a:solidFill>
                <a:schemeClr val="accent2">
                  <a:lumMod val="40000"/>
                  <a:lumOff val="60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" name="HeartExplosionVFX">
            <a:hlinkClick r:id="" action="ppaction://media"/>
            <a:extLst>
              <a:ext uri="{FF2B5EF4-FFF2-40B4-BE49-F238E27FC236}">
                <a16:creationId xmlns:a16="http://schemas.microsoft.com/office/drawing/2014/main" id="{680E21FF-BE29-4047-8506-D910520387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9878" y="1343339"/>
            <a:ext cx="9075612" cy="517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03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380</TotalTime>
  <Words>334</Words>
  <Application>Microsoft Office PowerPoint</Application>
  <PresentationFormat>宽屏</PresentationFormat>
  <Paragraphs>65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 Light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T110401</dc:creator>
  <cp:lastModifiedBy>T110401</cp:lastModifiedBy>
  <cp:revision>11</cp:revision>
  <dcterms:created xsi:type="dcterms:W3CDTF">2021-07-30T03:08:43Z</dcterms:created>
  <dcterms:modified xsi:type="dcterms:W3CDTF">2021-07-30T09:41:18Z</dcterms:modified>
</cp:coreProperties>
</file>

<file path=docProps/thumbnail.jpeg>
</file>